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tif" ContentType="image/tif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256" r:id="rId2"/>
    <p:sldId id="417" r:id="rId3"/>
    <p:sldId id="323" r:id="rId4"/>
    <p:sldId id="404" r:id="rId5"/>
    <p:sldId id="406" r:id="rId6"/>
    <p:sldId id="412" r:id="rId7"/>
    <p:sldId id="421" r:id="rId8"/>
    <p:sldId id="351" r:id="rId9"/>
    <p:sldId id="419" r:id="rId10"/>
    <p:sldId id="349" r:id="rId11"/>
    <p:sldId id="357" r:id="rId12"/>
  </p:sldIdLst>
  <p:sldSz cx="12192000" cy="6858000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BCB95"/>
    <a:srgbClr val="2F353F"/>
    <a:srgbClr val="EBF9F4"/>
    <a:srgbClr val="6BE9AF"/>
    <a:srgbClr val="62DAA0"/>
    <a:srgbClr val="454E5B"/>
    <a:srgbClr val="47A694"/>
    <a:srgbClr val="A2D7FB"/>
    <a:srgbClr val="556CD6"/>
    <a:srgbClr val="90D9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477"/>
    <p:restoredTop sz="79635"/>
  </p:normalViewPr>
  <p:slideViewPr>
    <p:cSldViewPr snapToGrid="0" snapToObjects="1">
      <p:cViewPr varScale="1">
        <p:scale>
          <a:sx n="57" d="100"/>
          <a:sy n="57" d="100"/>
        </p:scale>
        <p:origin x="87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7" d="100"/>
          <a:sy n="97" d="100"/>
        </p:scale>
        <p:origin x="3688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A44D244-E322-2A4A-9034-823EBFA3F89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C804AA-022D-574C-BE93-B1343C3BA20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56FFC1-6CCD-E749-9708-63882B89944E}" type="datetimeFigureOut">
              <a:rPr lang="en-US" smtClean="0"/>
              <a:t>2/24/2020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A90ED9-7786-1C42-B1EB-7578297F10D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28D337-80A2-8F46-A794-40D2522D58E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0E2293-056F-2D4B-B599-AA2B4557BD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1514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AEB996-2D7A-FA49-B441-8946344DE15E}" type="datetimeFigureOut">
              <a:rPr lang="en-US" smtClean="0"/>
              <a:t>2/24/2020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297A75-ABB0-FE45-89C9-69054AFAD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90446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Change Icon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97A75-ABB0-FE45-89C9-69054AFAD8C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6175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97A75-ABB0-FE45-89C9-69054AFAD8C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9281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For Data (check with </a:t>
            </a:r>
            <a:r>
              <a:rPr lang="en-US" dirty="0" err="1"/>
              <a:t>Khatod</a:t>
            </a:r>
            <a:r>
              <a:rPr lang="en-US" dirty="0"/>
              <a:t> if this can be shared)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97A75-ABB0-FE45-89C9-69054AFAD8C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29294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Add </a:t>
            </a:r>
            <a:r>
              <a:rPr lang="en-US" dirty="0" err="1"/>
              <a:t>Charu’s</a:t>
            </a:r>
            <a:r>
              <a:rPr lang="en-US" dirty="0"/>
              <a:t> details for Marketing – </a:t>
            </a:r>
            <a:r>
              <a:rPr lang="en-US" dirty="0" err="1"/>
              <a:t>Bawal</a:t>
            </a: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97A75-ABB0-FE45-89C9-69054AFAD8C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0867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Check with Karan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97A75-ABB0-FE45-89C9-69054AFAD8C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8017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F9E41-A65C-EC4E-8AF6-D9D89F496E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579F134-B888-B641-AFCB-16DFDBA49B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B5335A-C92C-A842-A940-CDECFCDF99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B2C2CF-5629-B24B-B0B6-370DE96FB6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DB1B82-345E-A94C-81A9-018C19FC10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651A0E-DFF5-ED44-BAC6-D6C4DFE875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086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E5E7B-92CD-204A-9299-7E39535B3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AE97A8-7E1D-9C46-9CF1-3BF55ED744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00D5E4-DD2F-F047-865D-8FD5208DF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0E064F-5D15-F242-BAE2-B03EBC3F9A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880EED-A023-9E4C-8289-9F48A6E19C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651A0E-DFF5-ED44-BAC6-D6C4DFE875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22003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81AAB07-F506-5048-859B-E237B8ABF80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F67807D-E82E-7C41-BBB6-0333A6C521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CDF030-6CC2-D64E-A6F9-CDE31592E0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BE5937-5857-BE4B-BD67-428F6F4154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F9C71A-FF0F-7643-9ECE-A0096AD9D0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651A0E-DFF5-ED44-BAC6-D6C4DFE875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2680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A0409-F1D1-1F47-8EC5-21FEF94E3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4323" y="615447"/>
            <a:ext cx="9651124" cy="34410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4B50DB-91E1-204C-8E94-25504C1F9F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aseline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  <a:lvl2pPr>
              <a:defRPr baseline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2pPr>
            <a:lvl3pPr>
              <a:defRPr baseline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3pPr>
            <a:lvl4pPr>
              <a:defRPr baseline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4pPr>
            <a:lvl5pPr>
              <a:defRPr baseline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A60D23A0-8917-7542-84E7-CD88BD481A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94733" y="620377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>
                <a:solidFill>
                  <a:schemeClr val="tx1">
                    <a:tint val="7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fld id="{93651A0E-DFF5-ED44-BAC6-D6C4DFE8754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7543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9B638-B42D-FF4A-BB73-0660AC90B5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892E9D-3472-B14A-BC1B-A8008B5CD7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53E944-FFAF-3249-A9F8-66D073122A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CBD2B2-22AF-6140-A94F-752356B3F1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6C621B-DE3F-3645-9DE4-D85773B3B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651A0E-DFF5-ED44-BAC6-D6C4DFE875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7759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A21B7-DD14-A24A-A55C-F9C4C2B7A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DB06B1-4ECA-FD4C-B1E5-B60BEE1727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E35B2B-2123-2343-98DD-79FAD22BF2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48A2E8-C5D3-D247-BE2D-E58BA8CBB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5D8EA0-C199-DB4B-982A-B411CD9C63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E70D34-5D78-C94D-8CE5-9454477575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651A0E-DFF5-ED44-BAC6-D6C4DFE875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6687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264BE2-0C5A-314C-A47A-C53F9FAC56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487" y="623180"/>
            <a:ext cx="10515600" cy="39653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3C54ED-263D-6847-B942-9F63F90EAF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AD9790-AACA-534C-B7F9-28102DB0A4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4372B2-48EF-3B4E-8A14-65A056B9F36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D0F806A-A4B6-6C4A-AB6B-07F7BBE7DEF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8073A73-D04A-F04E-9CC1-3413EE4A38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FAEDDFC-1C2F-F744-835C-7823798AE8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FD0E020-8ACF-144C-8931-23F9737AA6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651A0E-DFF5-ED44-BAC6-D6C4DFE875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9402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671DB-E20B-F24B-B7F3-015FF48AD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4A13057-5455-8E4D-8CAD-FA4D532D56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4E1CC8-20E9-B94A-84B8-E183010D5A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B629AC-E15D-0D4E-BEA5-502A5CCCE5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651A0E-DFF5-ED44-BAC6-D6C4DFE875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9153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1802421-5B88-D444-9CE2-7632F73069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74ADC5-36C6-774E-BFD6-9A4766D0F2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A20DDE-DEA9-F146-AEB6-827D3D8F1D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651A0E-DFF5-ED44-BAC6-D6C4DFE875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5794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01CD2E-B918-7E4F-9093-4406848058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00F37B-BD0C-B247-95C0-4D4C21B605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B79878-4AD7-3640-89FD-201775C70D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C20E06-20A0-0246-9BAE-B54CB4B22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7C558D-971B-644F-A615-560E0DA679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04138B-6C48-0F40-A908-6EBBC00F54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651A0E-DFF5-ED44-BAC6-D6C4DFE875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0495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86AA13-FD6F-E147-B1CD-3717A46C6A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47DDDCF-EC13-9D43-84A6-12F982427E2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20F5A4-6CBF-D54C-8A1B-07CA2DB2C3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A5E4E0-1049-B744-8D25-F39780C2C3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02BB8F-8899-5F48-99CD-D6DCCC75D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89E714-D191-BC48-B1A1-B50BA1D1B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651A0E-DFF5-ED44-BAC6-D6C4DFE875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213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F10D057-A2EC-3B42-AF79-66E5FEFDA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0418" y="608489"/>
            <a:ext cx="9651124" cy="3651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Title Text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215C33-1F21-164F-8A64-625781C2E2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58855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66A37C-E749-2E47-886F-6DC8CA4412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B737D0-AB53-0349-B2CB-0C81AC6305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83511A-D4FB-0C49-8446-2B2ABC2C9F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7227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fld id="{93651A0E-DFF5-ED44-BAC6-D6C4DFE8754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DE6C0A5-D8A7-2942-A06E-6D8E38DC5B83}"/>
              </a:ext>
            </a:extLst>
          </p:cNvPr>
          <p:cNvSpPr/>
          <p:nvPr userDrawn="1"/>
        </p:nvSpPr>
        <p:spPr>
          <a:xfrm flipV="1">
            <a:off x="0" y="6792686"/>
            <a:ext cx="12192000" cy="108174"/>
          </a:xfrm>
          <a:prstGeom prst="rect">
            <a:avLst/>
          </a:prstGeom>
          <a:solidFill>
            <a:srgbClr val="62DAA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B7B31D8-3537-7543-9319-B42FD048EB08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57450" y="6282898"/>
            <a:ext cx="977900" cy="40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7118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2800" b="1" i="0" kern="1200" baseline="0">
          <a:solidFill>
            <a:srgbClr val="2F353F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strike="noStrike" kern="1200" baseline="0">
          <a:solidFill>
            <a:srgbClr val="2F353F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strike="noStrike" kern="1200" baseline="0">
          <a:solidFill>
            <a:srgbClr val="2F353F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strike="noStrike" kern="1200" baseline="0">
          <a:solidFill>
            <a:srgbClr val="2F353F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strike="noStrike" kern="1200" baseline="0">
          <a:solidFill>
            <a:srgbClr val="2F353F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strike="noStrike" kern="1200" baseline="0">
          <a:solidFill>
            <a:srgbClr val="2F353F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2.tif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12" Type="http://schemas.openxmlformats.org/officeDocument/2006/relationships/image" Target="../media/image4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5" Type="http://schemas.openxmlformats.org/officeDocument/2006/relationships/image" Target="../media/image44.tif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Relationship Id="rId14" Type="http://schemas.openxmlformats.org/officeDocument/2006/relationships/image" Target="../media/image4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emf"/><Relationship Id="rId4" Type="http://schemas.openxmlformats.org/officeDocument/2006/relationships/image" Target="../media/image6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emf"/><Relationship Id="rId3" Type="http://schemas.openxmlformats.org/officeDocument/2006/relationships/image" Target="../media/image11.png"/><Relationship Id="rId7" Type="http://schemas.openxmlformats.org/officeDocument/2006/relationships/image" Target="../media/image15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emf"/><Relationship Id="rId5" Type="http://schemas.openxmlformats.org/officeDocument/2006/relationships/image" Target="../media/image13.emf"/><Relationship Id="rId10" Type="http://schemas.openxmlformats.org/officeDocument/2006/relationships/image" Target="../media/image18.emf"/><Relationship Id="rId4" Type="http://schemas.openxmlformats.org/officeDocument/2006/relationships/image" Target="../media/image12.emf"/><Relationship Id="rId9" Type="http://schemas.openxmlformats.org/officeDocument/2006/relationships/image" Target="../media/image17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emf"/><Relationship Id="rId4" Type="http://schemas.openxmlformats.org/officeDocument/2006/relationships/image" Target="../media/image22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7" Type="http://schemas.openxmlformats.org/officeDocument/2006/relationships/image" Target="../media/image30.tif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tiff"/><Relationship Id="rId5" Type="http://schemas.openxmlformats.org/officeDocument/2006/relationships/image" Target="../media/image28.emf"/><Relationship Id="rId4" Type="http://schemas.openxmlformats.org/officeDocument/2006/relationships/image" Target="../media/image27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1B21B-D72F-5B4C-93A8-B6DB6C6B716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D66616-7B43-1344-BC6D-BB3E3734AE4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75A7F1-C5AC-3541-A7DB-F1BB0EF9138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2303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45D4DAA-52B7-214F-8543-9868901EF1E0}"/>
              </a:ext>
            </a:extLst>
          </p:cNvPr>
          <p:cNvSpPr txBox="1"/>
          <p:nvPr/>
        </p:nvSpPr>
        <p:spPr>
          <a:xfrm>
            <a:off x="7167511" y="2931143"/>
            <a:ext cx="34861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Raleway" panose="020B0503030101060003" pitchFamily="34" charset="77"/>
                <a:ea typeface="Roboto Medium" panose="02000000000000000000" pitchFamily="2" charset="0"/>
                <a:cs typeface="Roboto Medium" panose="02000000000000000000" pitchFamily="2" charset="0"/>
              </a:rPr>
              <a:t>Financial Umbrella </a:t>
            </a:r>
          </a:p>
          <a:p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Raleway" panose="020B0503030101060003" pitchFamily="34" charset="77"/>
                <a:ea typeface="Roboto Medium" panose="02000000000000000000" pitchFamily="2" charset="0"/>
                <a:cs typeface="Roboto Medium" panose="02000000000000000000" pitchFamily="2" charset="0"/>
              </a:rPr>
              <a:t>For Every Indian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A1975E4-5383-F248-A75C-D6568D33A73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08620" y="2496047"/>
            <a:ext cx="4067456" cy="170119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15BAEA8-9167-F146-84E7-B5A2C4476897}"/>
              </a:ext>
            </a:extLst>
          </p:cNvPr>
          <p:cNvSpPr/>
          <p:nvPr/>
        </p:nvSpPr>
        <p:spPr>
          <a:xfrm>
            <a:off x="6727121" y="2983797"/>
            <a:ext cx="45719" cy="778339"/>
          </a:xfrm>
          <a:prstGeom prst="rect">
            <a:avLst/>
          </a:prstGeom>
          <a:solidFill>
            <a:srgbClr val="5BCB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4320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E2D2F4-165C-9D4B-B71D-0E0A5FA62D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Existing Investors</a:t>
            </a:r>
          </a:p>
        </p:txBody>
      </p:sp>
      <p:pic>
        <p:nvPicPr>
          <p:cNvPr id="29" name="Picture 4" descr="Picture 4">
            <a:extLst>
              <a:ext uri="{FF2B5EF4-FFF2-40B4-BE49-F238E27FC236}">
                <a16:creationId xmlns:a16="http://schemas.microsoft.com/office/drawing/2014/main" id="{ED130151-210F-F147-82F2-F7CC8EE99A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0107" y="1564217"/>
            <a:ext cx="2548840" cy="120887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0" name="Group 10">
            <a:extLst>
              <a:ext uri="{FF2B5EF4-FFF2-40B4-BE49-F238E27FC236}">
                <a16:creationId xmlns:a16="http://schemas.microsoft.com/office/drawing/2014/main" id="{FABA8155-7921-C247-9D1B-357194088C9A}"/>
              </a:ext>
            </a:extLst>
          </p:cNvPr>
          <p:cNvGrpSpPr/>
          <p:nvPr/>
        </p:nvGrpSpPr>
        <p:grpSpPr>
          <a:xfrm>
            <a:off x="6647279" y="4353597"/>
            <a:ext cx="1704123" cy="1808455"/>
            <a:chOff x="0" y="0"/>
            <a:chExt cx="1704122" cy="1808454"/>
          </a:xfrm>
        </p:grpSpPr>
        <p:pic>
          <p:nvPicPr>
            <p:cNvPr id="31" name="Picture 8" descr="Picture 8">
              <a:extLst>
                <a:ext uri="{FF2B5EF4-FFF2-40B4-BE49-F238E27FC236}">
                  <a16:creationId xmlns:a16="http://schemas.microsoft.com/office/drawing/2014/main" id="{C72EA11A-D40F-D646-8D3C-BC19D2FB49E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4191" y="1343700"/>
              <a:ext cx="1378137" cy="46475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2" name="Title 1">
              <a:extLst>
                <a:ext uri="{FF2B5EF4-FFF2-40B4-BE49-F238E27FC236}">
                  <a16:creationId xmlns:a16="http://schemas.microsoft.com/office/drawing/2014/main" id="{89031712-EE16-5744-87DD-B901A49D1DA1}"/>
                </a:ext>
              </a:extLst>
            </p:cNvPr>
            <p:cNvSpPr txBox="1"/>
            <p:nvPr/>
          </p:nvSpPr>
          <p:spPr>
            <a:xfrm>
              <a:off x="0" y="987404"/>
              <a:ext cx="1704122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lnSpc>
                  <a:spcPct val="90000"/>
                </a:lnSpc>
                <a:defRPr sz="2000" b="1">
                  <a:solidFill>
                    <a:srgbClr val="595959"/>
                  </a:solidFill>
                  <a:latin typeface="Raleway"/>
                  <a:ea typeface="Raleway"/>
                  <a:cs typeface="Raleway"/>
                  <a:sym typeface="Raleway"/>
                </a:defRPr>
              </a:lvl1pPr>
            </a:lstStyle>
            <a:p>
              <a:r>
                <a:rPr dirty="0" err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Binny</a:t>
              </a:r>
              <a:r>
                <a:rPr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Bansal</a:t>
              </a:r>
            </a:p>
          </p:txBody>
        </p:sp>
        <p:pic>
          <p:nvPicPr>
            <p:cNvPr id="33" name="Picture 23" descr="Picture 23">
              <a:extLst>
                <a:ext uri="{FF2B5EF4-FFF2-40B4-BE49-F238E27FC236}">
                  <a16:creationId xmlns:a16="http://schemas.microsoft.com/office/drawing/2014/main" id="{AAABDAE3-BA72-B64B-854C-8B52A7AF9A9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83867" y="0"/>
              <a:ext cx="878167" cy="8752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34" name="Group 12">
            <a:extLst>
              <a:ext uri="{FF2B5EF4-FFF2-40B4-BE49-F238E27FC236}">
                <a16:creationId xmlns:a16="http://schemas.microsoft.com/office/drawing/2014/main" id="{A645FB02-0B16-E440-BA9E-6B87094B0C8E}"/>
              </a:ext>
            </a:extLst>
          </p:cNvPr>
          <p:cNvGrpSpPr/>
          <p:nvPr/>
        </p:nvGrpSpPr>
        <p:grpSpPr>
          <a:xfrm>
            <a:off x="344197" y="4464722"/>
            <a:ext cx="1888787" cy="1800833"/>
            <a:chOff x="-223138" y="0"/>
            <a:chExt cx="1888785" cy="1800831"/>
          </a:xfrm>
        </p:grpSpPr>
        <p:pic>
          <p:nvPicPr>
            <p:cNvPr id="35" name="Picture 5" descr="Picture 5">
              <a:extLst>
                <a:ext uri="{FF2B5EF4-FFF2-40B4-BE49-F238E27FC236}">
                  <a16:creationId xmlns:a16="http://schemas.microsoft.com/office/drawing/2014/main" id="{07EE114E-CD53-CF4B-8054-3E970C5E741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65904" y="1274497"/>
              <a:ext cx="1378136" cy="52633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6" name="Picture 25" descr="Picture 25">
              <a:extLst>
                <a:ext uri="{FF2B5EF4-FFF2-40B4-BE49-F238E27FC236}">
                  <a16:creationId xmlns:a16="http://schemas.microsoft.com/office/drawing/2014/main" id="{E2E2CA82-98C4-3542-8422-BD78854CA9E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86332" y="0"/>
              <a:ext cx="878167" cy="8752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7" name="Title 1">
              <a:extLst>
                <a:ext uri="{FF2B5EF4-FFF2-40B4-BE49-F238E27FC236}">
                  <a16:creationId xmlns:a16="http://schemas.microsoft.com/office/drawing/2014/main" id="{612A50F8-990F-3244-85ED-B0E4346A0357}"/>
                </a:ext>
              </a:extLst>
            </p:cNvPr>
            <p:cNvSpPr txBox="1"/>
            <p:nvPr/>
          </p:nvSpPr>
          <p:spPr>
            <a:xfrm>
              <a:off x="-223138" y="975880"/>
              <a:ext cx="1888785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lnSpc>
                  <a:spcPct val="90000"/>
                </a:lnSpc>
                <a:defRPr sz="2000" b="1">
                  <a:solidFill>
                    <a:srgbClr val="595959"/>
                  </a:solidFill>
                  <a:latin typeface="Raleway"/>
                  <a:ea typeface="Raleway"/>
                  <a:cs typeface="Raleway"/>
                  <a:sym typeface="Raleway"/>
                </a:defRPr>
              </a:lvl1pPr>
            </a:lstStyle>
            <a:p>
              <a:r>
                <a:rPr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Manish Patel</a:t>
              </a:r>
            </a:p>
          </p:txBody>
        </p:sp>
      </p:grpSp>
      <p:grpSp>
        <p:nvGrpSpPr>
          <p:cNvPr id="38" name="Group 11">
            <a:extLst>
              <a:ext uri="{FF2B5EF4-FFF2-40B4-BE49-F238E27FC236}">
                <a16:creationId xmlns:a16="http://schemas.microsoft.com/office/drawing/2014/main" id="{160CF310-2FE5-6D4B-AE87-59762D577014}"/>
              </a:ext>
            </a:extLst>
          </p:cNvPr>
          <p:cNvGrpSpPr/>
          <p:nvPr/>
        </p:nvGrpSpPr>
        <p:grpSpPr>
          <a:xfrm>
            <a:off x="9699659" y="4340013"/>
            <a:ext cx="1650832" cy="1851855"/>
            <a:chOff x="-1" y="0"/>
            <a:chExt cx="1650831" cy="1851853"/>
          </a:xfrm>
        </p:grpSpPr>
        <p:pic>
          <p:nvPicPr>
            <p:cNvPr id="39" name="Picture 24" descr="Picture 24">
              <a:extLst>
                <a:ext uri="{FF2B5EF4-FFF2-40B4-BE49-F238E27FC236}">
                  <a16:creationId xmlns:a16="http://schemas.microsoft.com/office/drawing/2014/main" id="{01CAA934-E768-CD43-AF94-CA1FE2014F2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88287" y="0"/>
              <a:ext cx="878167" cy="8752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0" name="Title 1">
              <a:extLst>
                <a:ext uri="{FF2B5EF4-FFF2-40B4-BE49-F238E27FC236}">
                  <a16:creationId xmlns:a16="http://schemas.microsoft.com/office/drawing/2014/main" id="{459465C8-85D6-9541-8C7D-61E62F6A8C66}"/>
                </a:ext>
              </a:extLst>
            </p:cNvPr>
            <p:cNvSpPr txBox="1"/>
            <p:nvPr/>
          </p:nvSpPr>
          <p:spPr>
            <a:xfrm>
              <a:off x="-1" y="950057"/>
              <a:ext cx="1650831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lnSpc>
                  <a:spcPct val="90000"/>
                </a:lnSpc>
                <a:defRPr sz="2000" b="1">
                  <a:solidFill>
                    <a:srgbClr val="595959"/>
                  </a:solidFill>
                  <a:latin typeface="Raleway"/>
                  <a:ea typeface="Raleway"/>
                  <a:cs typeface="Raleway"/>
                  <a:sym typeface="Raleway"/>
                </a:defRPr>
              </a:lvl1pPr>
            </a:lstStyle>
            <a:p>
              <a:r>
                <a:rPr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Kunal Shah</a:t>
              </a:r>
            </a:p>
          </p:txBody>
        </p:sp>
        <p:pic>
          <p:nvPicPr>
            <p:cNvPr id="41" name="Picture 36" descr="Picture 36">
              <a:extLst>
                <a:ext uri="{FF2B5EF4-FFF2-40B4-BE49-F238E27FC236}">
                  <a16:creationId xmlns:a16="http://schemas.microsoft.com/office/drawing/2014/main" id="{721537BF-47D3-1C48-889E-FAED4035BB9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17916" y="1349835"/>
              <a:ext cx="718003" cy="50201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42" name="Group 7">
            <a:extLst>
              <a:ext uri="{FF2B5EF4-FFF2-40B4-BE49-F238E27FC236}">
                <a16:creationId xmlns:a16="http://schemas.microsoft.com/office/drawing/2014/main" id="{BC8B7C17-D9DE-5946-8B63-579218CAEC8E}"/>
              </a:ext>
            </a:extLst>
          </p:cNvPr>
          <p:cNvGrpSpPr/>
          <p:nvPr/>
        </p:nvGrpSpPr>
        <p:grpSpPr>
          <a:xfrm>
            <a:off x="3455667" y="4445532"/>
            <a:ext cx="1968928" cy="1624193"/>
            <a:chOff x="0" y="-1"/>
            <a:chExt cx="1968926" cy="1624192"/>
          </a:xfrm>
        </p:grpSpPr>
        <p:pic>
          <p:nvPicPr>
            <p:cNvPr id="43" name="Picture 33" descr="Picture 33">
              <a:extLst>
                <a:ext uri="{FF2B5EF4-FFF2-40B4-BE49-F238E27FC236}">
                  <a16:creationId xmlns:a16="http://schemas.microsoft.com/office/drawing/2014/main" id="{9A5B1F45-6568-E545-89F3-E4AE9DD899F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76897" y="-1"/>
              <a:ext cx="878167" cy="8752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4" name="Title 1">
              <a:extLst>
                <a:ext uri="{FF2B5EF4-FFF2-40B4-BE49-F238E27FC236}">
                  <a16:creationId xmlns:a16="http://schemas.microsoft.com/office/drawing/2014/main" id="{C488093F-CD21-D146-8B53-E4617F37018A}"/>
                </a:ext>
              </a:extLst>
            </p:cNvPr>
            <p:cNvSpPr txBox="1"/>
            <p:nvPr/>
          </p:nvSpPr>
          <p:spPr>
            <a:xfrm>
              <a:off x="0" y="950055"/>
              <a:ext cx="1968926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lnSpc>
                  <a:spcPct val="90000"/>
                </a:lnSpc>
                <a:defRPr sz="2000" b="1">
                  <a:solidFill>
                    <a:srgbClr val="595959"/>
                  </a:solidFill>
                  <a:latin typeface="Raleway"/>
                  <a:ea typeface="Raleway"/>
                  <a:cs typeface="Raleway"/>
                  <a:sym typeface="Raleway"/>
                </a:defRPr>
              </a:lvl1pPr>
            </a:lstStyle>
            <a:p>
              <a:r>
                <a:rPr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Gaurav Deepak</a:t>
              </a:r>
            </a:p>
          </p:txBody>
        </p:sp>
        <p:pic>
          <p:nvPicPr>
            <p:cNvPr id="45" name="Picture 38" descr="Picture 38">
              <a:extLst>
                <a:ext uri="{FF2B5EF4-FFF2-40B4-BE49-F238E27FC236}">
                  <a16:creationId xmlns:a16="http://schemas.microsoft.com/office/drawing/2014/main" id="{462C0662-3144-8F40-9F5C-1D2DF7951D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68246" y="1394161"/>
              <a:ext cx="1236362" cy="2300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46" name="Picture 2" descr="Picture 2">
            <a:extLst>
              <a:ext uri="{FF2B5EF4-FFF2-40B4-BE49-F238E27FC236}">
                <a16:creationId xmlns:a16="http://schemas.microsoft.com/office/drawing/2014/main" id="{51052116-6C93-6245-A48C-5FAEAC66E70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645535" y="3060041"/>
            <a:ext cx="2108255" cy="750124"/>
          </a:xfrm>
          <a:prstGeom prst="rect">
            <a:avLst/>
          </a:prstGeom>
          <a:ln w="12700">
            <a:miter lim="400000"/>
          </a:ln>
        </p:spPr>
      </p:pic>
      <p:pic>
        <p:nvPicPr>
          <p:cNvPr id="47" name="Picture 3" descr="Picture 3">
            <a:extLst>
              <a:ext uri="{FF2B5EF4-FFF2-40B4-BE49-F238E27FC236}">
                <a16:creationId xmlns:a16="http://schemas.microsoft.com/office/drawing/2014/main" id="{2B31D701-13AA-5942-ADCD-D59415AB495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00632" y="2322279"/>
            <a:ext cx="2434873" cy="2434872"/>
          </a:xfrm>
          <a:prstGeom prst="rect">
            <a:avLst/>
          </a:prstGeom>
          <a:ln w="12700">
            <a:miter lim="400000"/>
          </a:ln>
        </p:spPr>
      </p:pic>
      <p:pic>
        <p:nvPicPr>
          <p:cNvPr id="48" name="Picture 6" descr="Picture 6">
            <a:extLst>
              <a:ext uri="{FF2B5EF4-FFF2-40B4-BE49-F238E27FC236}">
                <a16:creationId xmlns:a16="http://schemas.microsoft.com/office/drawing/2014/main" id="{91572D83-71E9-A54E-B70C-F0FE31653D8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318150" y="1319716"/>
            <a:ext cx="3182332" cy="1388293"/>
          </a:xfrm>
          <a:prstGeom prst="rect">
            <a:avLst/>
          </a:prstGeom>
          <a:ln w="12700">
            <a:miter lim="400000"/>
          </a:ln>
        </p:spPr>
      </p:pic>
      <p:pic>
        <p:nvPicPr>
          <p:cNvPr id="49" name="Picture 13" descr="Picture 13">
            <a:extLst>
              <a:ext uri="{FF2B5EF4-FFF2-40B4-BE49-F238E27FC236}">
                <a16:creationId xmlns:a16="http://schemas.microsoft.com/office/drawing/2014/main" id="{A1C5324B-7F34-CC4B-A6D5-A21A8E03C50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211969" y="2702348"/>
            <a:ext cx="3039435" cy="1293377"/>
          </a:xfrm>
          <a:prstGeom prst="rect">
            <a:avLst/>
          </a:prstGeom>
          <a:ln w="12700">
            <a:miter lim="400000"/>
          </a:ln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1E4620F5-87F1-7E44-929D-4B02A36D923F}"/>
              </a:ext>
            </a:extLst>
          </p:cNvPr>
          <p:cNvSpPr/>
          <p:nvPr/>
        </p:nvSpPr>
        <p:spPr>
          <a:xfrm>
            <a:off x="584791" y="647190"/>
            <a:ext cx="753140" cy="391632"/>
          </a:xfrm>
          <a:prstGeom prst="rect">
            <a:avLst/>
          </a:prstGeom>
          <a:solidFill>
            <a:srgbClr val="5BCB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5333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938664-0900-CA46-9A5A-468682696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9D93E8-2C78-3F49-868D-537E74CD89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BD53F9-2513-5A4A-ADD8-15EC4F51CD2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5357" y="-25759"/>
            <a:ext cx="12265172" cy="7047661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185C99-15BA-A24F-BCAA-E9FFB5A5B0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651A0E-DFF5-ED44-BAC6-D6C4DFE87545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3343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47A39-07FD-3F41-B08C-A22F6A616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0303" y="670586"/>
            <a:ext cx="9651124" cy="344108"/>
          </a:xfrm>
        </p:spPr>
        <p:txBody>
          <a:bodyPr/>
          <a:lstStyle/>
          <a:p>
            <a:r>
              <a:rPr lang="en-US" dirty="0"/>
              <a:t>Our Vision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05B908C-45B7-554F-92D8-CE7FF410F82D}"/>
              </a:ext>
            </a:extLst>
          </p:cNvPr>
          <p:cNvSpPr txBox="1">
            <a:spLocks/>
          </p:cNvSpPr>
          <p:nvPr/>
        </p:nvSpPr>
        <p:spPr>
          <a:xfrm>
            <a:off x="1520303" y="3413376"/>
            <a:ext cx="3949630" cy="63121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strike="noStrike" kern="1200" baseline="0">
                <a:solidFill>
                  <a:srgbClr val="2F353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strike="noStrike" kern="1200" baseline="0">
                <a:solidFill>
                  <a:srgbClr val="2F353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strike="noStrike" kern="1200" baseline="0">
                <a:solidFill>
                  <a:srgbClr val="2F353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strike="noStrike" kern="1200" baseline="0">
                <a:solidFill>
                  <a:srgbClr val="2F353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strike="noStrike" kern="1200" baseline="0">
                <a:solidFill>
                  <a:srgbClr val="2F353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IN" sz="1600" dirty="0"/>
              <a:t>Payroll and employment linked financial account for every user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259D58A-3DB3-EA49-A31E-1484A8BCFF83}"/>
              </a:ext>
            </a:extLst>
          </p:cNvPr>
          <p:cNvSpPr/>
          <p:nvPr/>
        </p:nvSpPr>
        <p:spPr>
          <a:xfrm>
            <a:off x="584791" y="659953"/>
            <a:ext cx="753140" cy="391632"/>
          </a:xfrm>
          <a:prstGeom prst="rect">
            <a:avLst/>
          </a:prstGeom>
          <a:solidFill>
            <a:srgbClr val="5BCB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D123625-D988-A94D-9CB0-34D3F0BB1B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651A0E-DFF5-ED44-BAC6-D6C4DFE87545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90BB294-0CBC-6347-845A-94F6AD8B61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791" y="1478438"/>
            <a:ext cx="6066530" cy="77248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IN" b="1" dirty="0"/>
              <a:t>Financial umbrella for every Indian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6464C3-40D4-1640-B2D2-B0AF4F0E58C0}"/>
              </a:ext>
            </a:extLst>
          </p:cNvPr>
          <p:cNvSpPr txBox="1">
            <a:spLocks/>
          </p:cNvSpPr>
          <p:nvPr/>
        </p:nvSpPr>
        <p:spPr>
          <a:xfrm>
            <a:off x="1520303" y="4451341"/>
            <a:ext cx="3855388" cy="5890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strike="noStrike" kern="1200" baseline="0">
                <a:solidFill>
                  <a:srgbClr val="2F353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strike="noStrike" kern="1200" baseline="0">
                <a:solidFill>
                  <a:srgbClr val="2F353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strike="noStrike" kern="1200" baseline="0">
                <a:solidFill>
                  <a:srgbClr val="2F353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strike="noStrike" kern="1200" baseline="0">
                <a:solidFill>
                  <a:srgbClr val="2F353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strike="noStrike" kern="1200" baseline="0">
                <a:solidFill>
                  <a:srgbClr val="2F353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IN" sz="1600" dirty="0"/>
              <a:t>Offer a range of products on top of payroll info/data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1466A8F-E9ED-2F4C-A662-0A7FB8BB92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636" y="3454052"/>
            <a:ext cx="523310" cy="523310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A561FC9-6F34-A843-A85E-0C3DF4580230}"/>
              </a:ext>
            </a:extLst>
          </p:cNvPr>
          <p:cNvSpPr txBox="1">
            <a:spLocks/>
          </p:cNvSpPr>
          <p:nvPr/>
        </p:nvSpPr>
        <p:spPr>
          <a:xfrm>
            <a:off x="1515610" y="5447121"/>
            <a:ext cx="3645113" cy="5317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strike="noStrike" kern="1200" baseline="0">
                <a:solidFill>
                  <a:srgbClr val="2F353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strike="noStrike" kern="1200" baseline="0">
                <a:solidFill>
                  <a:srgbClr val="2F353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strike="noStrike" kern="1200" baseline="0">
                <a:solidFill>
                  <a:srgbClr val="2F353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strike="noStrike" kern="1200" baseline="0">
                <a:solidFill>
                  <a:srgbClr val="2F353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strike="noStrike" kern="1200" baseline="0">
                <a:solidFill>
                  <a:srgbClr val="2F353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IN" sz="1600" dirty="0"/>
              <a:t>Multiple entry points into user’s financial journey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A96ED88-B28A-BB43-8EDA-898B4B31C1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229" y="4529314"/>
            <a:ext cx="426043" cy="426043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F7D4909-31DA-CF4B-A433-252EF4E42FD2}"/>
              </a:ext>
            </a:extLst>
          </p:cNvPr>
          <p:cNvSpPr txBox="1">
            <a:spLocks/>
          </p:cNvSpPr>
          <p:nvPr/>
        </p:nvSpPr>
        <p:spPr>
          <a:xfrm>
            <a:off x="1520302" y="2417222"/>
            <a:ext cx="3402045" cy="63121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strike="noStrike" kern="1200" baseline="0">
                <a:solidFill>
                  <a:srgbClr val="2F353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strike="noStrike" kern="1200" baseline="0">
                <a:solidFill>
                  <a:srgbClr val="2F353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strike="noStrike" kern="1200" baseline="0">
                <a:solidFill>
                  <a:srgbClr val="2F353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strike="noStrike" kern="1200" baseline="0">
                <a:solidFill>
                  <a:srgbClr val="2F353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strike="noStrike" kern="1200" baseline="0">
                <a:solidFill>
                  <a:srgbClr val="2F353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IN" sz="1600" dirty="0"/>
              <a:t>Financial access and transparency on one platform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0D195C0-3B77-6B47-8F8E-B004A13FB0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621" y="5459663"/>
            <a:ext cx="523310" cy="52331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C43B810-16DC-464E-82F8-C2D714379C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6755" y="2478983"/>
            <a:ext cx="426043" cy="43696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F3D9B23-016F-B844-9F27-D06A466BC6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69655" y="1051585"/>
            <a:ext cx="3380694" cy="5379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5034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D6E3D10-91D6-D140-843A-77DBA3C802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0303" y="657823"/>
            <a:ext cx="9651124" cy="344108"/>
          </a:xfrm>
        </p:spPr>
        <p:txBody>
          <a:bodyPr/>
          <a:lstStyle/>
          <a:p>
            <a:r>
              <a:rPr lang="en-IN" dirty="0"/>
              <a:t>Target Segment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6BF7B0D-3B30-B841-8E7C-490B4D5B7387}"/>
              </a:ext>
            </a:extLst>
          </p:cNvPr>
          <p:cNvSpPr/>
          <p:nvPr/>
        </p:nvSpPr>
        <p:spPr>
          <a:xfrm>
            <a:off x="584791" y="647190"/>
            <a:ext cx="753140" cy="391632"/>
          </a:xfrm>
          <a:prstGeom prst="rect">
            <a:avLst/>
          </a:prstGeom>
          <a:solidFill>
            <a:srgbClr val="5BCB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58EC029-F3D1-6343-BEA6-4C8C5067632D}"/>
              </a:ext>
            </a:extLst>
          </p:cNvPr>
          <p:cNvSpPr txBox="1">
            <a:spLocks/>
          </p:cNvSpPr>
          <p:nvPr/>
        </p:nvSpPr>
        <p:spPr>
          <a:xfrm>
            <a:off x="528134" y="1307218"/>
            <a:ext cx="3531802" cy="8141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IN" sz="1400" dirty="0">
                <a:solidFill>
                  <a:srgbClr val="474F4B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Currently targeting the Urban Mass, making up more than </a:t>
            </a:r>
            <a:r>
              <a:rPr lang="en-IN" sz="1400" b="1" dirty="0">
                <a:solidFill>
                  <a:srgbClr val="5BCB95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25% of workforce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029CA40-B6FC-F34B-B12A-5593AB8657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61415" y="2322374"/>
            <a:ext cx="7872154" cy="3352795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FBDAF979-B925-0547-9B3C-6C0E94F972BE}"/>
              </a:ext>
            </a:extLst>
          </p:cNvPr>
          <p:cNvSpPr/>
          <p:nvPr/>
        </p:nvSpPr>
        <p:spPr>
          <a:xfrm>
            <a:off x="7910488" y="1342575"/>
            <a:ext cx="4281512" cy="4723490"/>
          </a:xfrm>
          <a:prstGeom prst="roundRect">
            <a:avLst>
              <a:gd name="adj" fmla="val 1518"/>
            </a:avLst>
          </a:prstGeom>
          <a:solidFill>
            <a:srgbClr val="5BCB95"/>
          </a:solidFill>
          <a:ln>
            <a:noFill/>
          </a:ln>
          <a:effectLst>
            <a:outerShdw blurRad="139700" dist="25400" dir="5400000" sx="102000" sy="102000" algn="t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D556CA6-5974-A946-A4CC-43FAB3CFF8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8231" y="2283124"/>
            <a:ext cx="4066023" cy="3263419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4736C90-27F5-7D4E-A82A-5C6111029D26}"/>
              </a:ext>
            </a:extLst>
          </p:cNvPr>
          <p:cNvSpPr txBox="1">
            <a:spLocks/>
          </p:cNvSpPr>
          <p:nvPr/>
        </p:nvSpPr>
        <p:spPr>
          <a:xfrm>
            <a:off x="8285342" y="1714313"/>
            <a:ext cx="3531802" cy="5688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IN" sz="1800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Customer Profile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5B7214A-F366-AB4A-8825-9266B241D8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651A0E-DFF5-ED44-BAC6-D6C4DFE87545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099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ounded Rectangle 62">
            <a:extLst>
              <a:ext uri="{FF2B5EF4-FFF2-40B4-BE49-F238E27FC236}">
                <a16:creationId xmlns:a16="http://schemas.microsoft.com/office/drawing/2014/main" id="{DAB646B9-CE5A-5C45-A679-BAFDC16A3C32}"/>
              </a:ext>
            </a:extLst>
          </p:cNvPr>
          <p:cNvSpPr/>
          <p:nvPr/>
        </p:nvSpPr>
        <p:spPr>
          <a:xfrm>
            <a:off x="6534912" y="0"/>
            <a:ext cx="5657088" cy="6858000"/>
          </a:xfrm>
          <a:prstGeom prst="roundRect">
            <a:avLst>
              <a:gd name="adj" fmla="val 0"/>
            </a:avLst>
          </a:prstGeom>
          <a:solidFill>
            <a:srgbClr val="5BCB9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8A47B82-5B4A-B941-9612-56B3F0949F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0142" y="1074637"/>
            <a:ext cx="2573018" cy="5090998"/>
          </a:xfrm>
          <a:prstGeom prst="rect">
            <a:avLst/>
          </a:prstGeom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1D6EC80A-2EB6-4247-AA69-0537F893A29E}"/>
              </a:ext>
            </a:extLst>
          </p:cNvPr>
          <p:cNvSpPr/>
          <p:nvPr/>
        </p:nvSpPr>
        <p:spPr>
          <a:xfrm>
            <a:off x="8206723" y="1982268"/>
            <a:ext cx="2478686" cy="1193006"/>
          </a:xfrm>
          <a:prstGeom prst="roundRect">
            <a:avLst>
              <a:gd name="adj" fmla="val 1518"/>
            </a:avLst>
          </a:prstGeom>
          <a:solidFill>
            <a:schemeClr val="bg1"/>
          </a:solidFill>
          <a:ln>
            <a:noFill/>
          </a:ln>
          <a:effectLst>
            <a:outerShdw blurRad="139700" dist="25400" dir="5400000" sx="102000" sy="102000" algn="t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4C40B29-3AC4-2F46-9C68-7621AC1C4BEF}"/>
              </a:ext>
            </a:extLst>
          </p:cNvPr>
          <p:cNvSpPr/>
          <p:nvPr/>
        </p:nvSpPr>
        <p:spPr>
          <a:xfrm>
            <a:off x="8465715" y="2737398"/>
            <a:ext cx="193289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400" b="1" dirty="0">
                <a:solidFill>
                  <a:srgbClr val="5BCB95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Play Store Rating</a:t>
            </a:r>
          </a:p>
        </p:txBody>
      </p:sp>
      <p:sp>
        <p:nvSpPr>
          <p:cNvPr id="46" name="Title 1">
            <a:extLst>
              <a:ext uri="{FF2B5EF4-FFF2-40B4-BE49-F238E27FC236}">
                <a16:creationId xmlns:a16="http://schemas.microsoft.com/office/drawing/2014/main" id="{9154F242-48FA-064D-A7A3-5A5549FC7768}"/>
              </a:ext>
            </a:extLst>
          </p:cNvPr>
          <p:cNvSpPr txBox="1">
            <a:spLocks/>
          </p:cNvSpPr>
          <p:nvPr/>
        </p:nvSpPr>
        <p:spPr>
          <a:xfrm>
            <a:off x="1520303" y="657823"/>
            <a:ext cx="9651124" cy="34410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i="0" kern="1200" baseline="0">
                <a:solidFill>
                  <a:srgbClr val="2F353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IN" dirty="0"/>
              <a:t>Avail Today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0FCA2735-EBA2-1C41-95CB-032B2FB1FBB3}"/>
              </a:ext>
            </a:extLst>
          </p:cNvPr>
          <p:cNvSpPr/>
          <p:nvPr/>
        </p:nvSpPr>
        <p:spPr>
          <a:xfrm>
            <a:off x="584791" y="647190"/>
            <a:ext cx="753140" cy="391632"/>
          </a:xfrm>
          <a:prstGeom prst="rect">
            <a:avLst/>
          </a:prstGeom>
          <a:solidFill>
            <a:srgbClr val="5BCB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0EC22F29-1884-0C40-BF1C-BCD9D417D5DB}"/>
              </a:ext>
            </a:extLst>
          </p:cNvPr>
          <p:cNvSpPr/>
          <p:nvPr/>
        </p:nvSpPr>
        <p:spPr>
          <a:xfrm>
            <a:off x="8447848" y="2067612"/>
            <a:ext cx="1128963" cy="58477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IN" sz="3200" b="1" dirty="0">
                <a:solidFill>
                  <a:srgbClr val="2F353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4.1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802D689-6D07-C347-92F7-122C4F5289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56150" y="2264329"/>
            <a:ext cx="342900" cy="317500"/>
          </a:xfrm>
          <a:prstGeom prst="rect">
            <a:avLst/>
          </a:prstGeom>
        </p:spPr>
      </p:pic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F801B7D5-8914-D248-8A0F-5574212E1E56}"/>
              </a:ext>
            </a:extLst>
          </p:cNvPr>
          <p:cNvSpPr/>
          <p:nvPr/>
        </p:nvSpPr>
        <p:spPr>
          <a:xfrm>
            <a:off x="8206723" y="4279229"/>
            <a:ext cx="2478686" cy="1193006"/>
          </a:xfrm>
          <a:prstGeom prst="roundRect">
            <a:avLst>
              <a:gd name="adj" fmla="val 1518"/>
            </a:avLst>
          </a:prstGeom>
          <a:solidFill>
            <a:schemeClr val="bg1"/>
          </a:solidFill>
          <a:ln>
            <a:noFill/>
          </a:ln>
          <a:effectLst>
            <a:outerShdw blurRad="139700" dist="25400" dir="5400000" sx="102000" sy="102000" algn="t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9CE7968-D052-CE49-9197-7CF73E4FB523}"/>
              </a:ext>
            </a:extLst>
          </p:cNvPr>
          <p:cNvSpPr/>
          <p:nvPr/>
        </p:nvSpPr>
        <p:spPr>
          <a:xfrm>
            <a:off x="8465715" y="5034359"/>
            <a:ext cx="193289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400" b="1" dirty="0">
                <a:solidFill>
                  <a:srgbClr val="5BCB95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Total downloads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9F38661-CE20-F54F-B117-FAFD45622234}"/>
              </a:ext>
            </a:extLst>
          </p:cNvPr>
          <p:cNvSpPr/>
          <p:nvPr/>
        </p:nvSpPr>
        <p:spPr>
          <a:xfrm>
            <a:off x="8447848" y="4364573"/>
            <a:ext cx="2100164" cy="58477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IN" sz="3200" b="1" dirty="0">
                <a:solidFill>
                  <a:srgbClr val="2F353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2.5</a:t>
            </a:r>
            <a:r>
              <a:rPr lang="en-IN" b="1" dirty="0">
                <a:solidFill>
                  <a:srgbClr val="2F353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Million</a:t>
            </a:r>
          </a:p>
        </p:txBody>
      </p:sp>
      <p:sp>
        <p:nvSpPr>
          <p:cNvPr id="44" name="Content Placeholder 2">
            <a:extLst>
              <a:ext uri="{FF2B5EF4-FFF2-40B4-BE49-F238E27FC236}">
                <a16:creationId xmlns:a16="http://schemas.microsoft.com/office/drawing/2014/main" id="{FC9490C3-AB9D-DD45-951E-54A739478BFE}"/>
              </a:ext>
            </a:extLst>
          </p:cNvPr>
          <p:cNvSpPr txBox="1">
            <a:spLocks/>
          </p:cNvSpPr>
          <p:nvPr/>
        </p:nvSpPr>
        <p:spPr>
          <a:xfrm>
            <a:off x="1181939" y="2580824"/>
            <a:ext cx="1479000" cy="3069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200"/>
              </a:lnSpc>
              <a:buNone/>
            </a:pPr>
            <a:r>
              <a:rPr lang="en-IN" sz="1600" b="1" dirty="0">
                <a:solidFill>
                  <a:srgbClr val="5BCB95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Loans</a:t>
            </a:r>
          </a:p>
        </p:txBody>
      </p:sp>
      <p:sp>
        <p:nvSpPr>
          <p:cNvPr id="49" name="Content Placeholder 2">
            <a:extLst>
              <a:ext uri="{FF2B5EF4-FFF2-40B4-BE49-F238E27FC236}">
                <a16:creationId xmlns:a16="http://schemas.microsoft.com/office/drawing/2014/main" id="{0FCEEB78-C079-714F-996E-8E845F4C5DDB}"/>
              </a:ext>
            </a:extLst>
          </p:cNvPr>
          <p:cNvSpPr txBox="1">
            <a:spLocks/>
          </p:cNvSpPr>
          <p:nvPr/>
        </p:nvSpPr>
        <p:spPr>
          <a:xfrm>
            <a:off x="1181939" y="3634247"/>
            <a:ext cx="1479000" cy="3069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200"/>
              </a:lnSpc>
              <a:buNone/>
            </a:pPr>
            <a:r>
              <a:rPr lang="en-IN" sz="1600" b="1" dirty="0">
                <a:solidFill>
                  <a:srgbClr val="5BCB95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Savings</a:t>
            </a:r>
          </a:p>
        </p:txBody>
      </p:sp>
      <p:sp>
        <p:nvSpPr>
          <p:cNvPr id="50" name="Content Placeholder 2">
            <a:extLst>
              <a:ext uri="{FF2B5EF4-FFF2-40B4-BE49-F238E27FC236}">
                <a16:creationId xmlns:a16="http://schemas.microsoft.com/office/drawing/2014/main" id="{C377357A-2BC4-C444-8EE9-9B231F065326}"/>
              </a:ext>
            </a:extLst>
          </p:cNvPr>
          <p:cNvSpPr txBox="1">
            <a:spLocks/>
          </p:cNvSpPr>
          <p:nvPr/>
        </p:nvSpPr>
        <p:spPr>
          <a:xfrm>
            <a:off x="3358900" y="2580824"/>
            <a:ext cx="1479000" cy="3069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200"/>
              </a:lnSpc>
              <a:buNone/>
            </a:pPr>
            <a:r>
              <a:rPr lang="en-IN" sz="1600" b="1" dirty="0">
                <a:solidFill>
                  <a:srgbClr val="5BCB95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Insurance</a:t>
            </a: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7F0B75DB-39DE-5745-B52C-99BE790ABB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874" y="2521972"/>
            <a:ext cx="473304" cy="473304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695FCB25-DF8E-8A44-AB4A-A778074583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0507" y="3593312"/>
            <a:ext cx="473304" cy="38878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2CBB281A-F9D0-9244-BBDC-922A4BB628F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31644" y="2473286"/>
            <a:ext cx="473304" cy="473304"/>
          </a:xfrm>
          <a:prstGeom prst="rect">
            <a:avLst/>
          </a:prstGeom>
        </p:spPr>
      </p:pic>
      <p:sp>
        <p:nvSpPr>
          <p:cNvPr id="56" name="Content Placeholder 2">
            <a:extLst>
              <a:ext uri="{FF2B5EF4-FFF2-40B4-BE49-F238E27FC236}">
                <a16:creationId xmlns:a16="http://schemas.microsoft.com/office/drawing/2014/main" id="{ABF36D91-4E98-DF45-876B-05A469B942D2}"/>
              </a:ext>
            </a:extLst>
          </p:cNvPr>
          <p:cNvSpPr txBox="1">
            <a:spLocks/>
          </p:cNvSpPr>
          <p:nvPr/>
        </p:nvSpPr>
        <p:spPr>
          <a:xfrm>
            <a:off x="1181939" y="4648192"/>
            <a:ext cx="1479000" cy="5401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200"/>
              </a:lnSpc>
              <a:buNone/>
            </a:pPr>
            <a:r>
              <a:rPr lang="en-IN" sz="1600" b="1" dirty="0">
                <a:solidFill>
                  <a:srgbClr val="5BCB95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Expense </a:t>
            </a:r>
          </a:p>
          <a:p>
            <a:pPr marL="0" indent="0">
              <a:lnSpc>
                <a:spcPts val="1200"/>
              </a:lnSpc>
              <a:buNone/>
            </a:pPr>
            <a:r>
              <a:rPr lang="en-IN" sz="1600" b="1" dirty="0">
                <a:solidFill>
                  <a:srgbClr val="5BCB95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Management</a:t>
            </a:r>
          </a:p>
        </p:txBody>
      </p:sp>
      <p:sp>
        <p:nvSpPr>
          <p:cNvPr id="57" name="Content Placeholder 2">
            <a:extLst>
              <a:ext uri="{FF2B5EF4-FFF2-40B4-BE49-F238E27FC236}">
                <a16:creationId xmlns:a16="http://schemas.microsoft.com/office/drawing/2014/main" id="{3FBD19C1-EDF1-964C-9EE5-5E10DC7DB96B}"/>
              </a:ext>
            </a:extLst>
          </p:cNvPr>
          <p:cNvSpPr txBox="1">
            <a:spLocks/>
          </p:cNvSpPr>
          <p:nvPr/>
        </p:nvSpPr>
        <p:spPr>
          <a:xfrm>
            <a:off x="3386145" y="4648192"/>
            <a:ext cx="1703047" cy="5401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200"/>
              </a:lnSpc>
              <a:buNone/>
            </a:pPr>
            <a:r>
              <a:rPr lang="en-IN" sz="1600" b="1" dirty="0">
                <a:solidFill>
                  <a:srgbClr val="5BCB95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Bank Balance</a:t>
            </a:r>
          </a:p>
          <a:p>
            <a:pPr marL="0" indent="0">
              <a:lnSpc>
                <a:spcPts val="1200"/>
              </a:lnSpc>
              <a:buNone/>
            </a:pPr>
            <a:r>
              <a:rPr lang="en-IN" sz="1600" b="1" dirty="0">
                <a:solidFill>
                  <a:srgbClr val="5BCB95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Tracking</a:t>
            </a:r>
          </a:p>
        </p:txBody>
      </p:sp>
      <p:sp>
        <p:nvSpPr>
          <p:cNvPr id="58" name="Content Placeholder 2">
            <a:extLst>
              <a:ext uri="{FF2B5EF4-FFF2-40B4-BE49-F238E27FC236}">
                <a16:creationId xmlns:a16="http://schemas.microsoft.com/office/drawing/2014/main" id="{0DC5114E-F751-A64D-8D28-F21920F56E9C}"/>
              </a:ext>
            </a:extLst>
          </p:cNvPr>
          <p:cNvSpPr txBox="1">
            <a:spLocks/>
          </p:cNvSpPr>
          <p:nvPr/>
        </p:nvSpPr>
        <p:spPr>
          <a:xfrm>
            <a:off x="3347579" y="3520186"/>
            <a:ext cx="1479000" cy="5401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200"/>
              </a:lnSpc>
              <a:buNone/>
            </a:pPr>
            <a:r>
              <a:rPr lang="en-IN" sz="1600" b="1" dirty="0">
                <a:solidFill>
                  <a:srgbClr val="5BCB95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Credit Score</a:t>
            </a:r>
          </a:p>
          <a:p>
            <a:pPr marL="0" indent="0">
              <a:lnSpc>
                <a:spcPts val="1200"/>
              </a:lnSpc>
              <a:buNone/>
            </a:pPr>
            <a:r>
              <a:rPr lang="en-IN" sz="1600" b="1" dirty="0">
                <a:solidFill>
                  <a:srgbClr val="5BCB95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Reporting</a:t>
            </a: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8CCD76C6-1696-4543-89F7-A1D89788FE5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7268" y="4662722"/>
            <a:ext cx="473304" cy="405689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C8B47AF2-0250-1240-9B60-D88B3DFD221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14534" y="4680761"/>
            <a:ext cx="405689" cy="405689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1CBF4F7F-A14B-1640-9FF3-A07430B12F1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75967" y="3615692"/>
            <a:ext cx="405689" cy="321170"/>
          </a:xfrm>
          <a:prstGeom prst="rect">
            <a:avLst/>
          </a:prstGeom>
        </p:spPr>
      </p:pic>
      <p:sp>
        <p:nvSpPr>
          <p:cNvPr id="62" name="Rectangle 61">
            <a:extLst>
              <a:ext uri="{FF2B5EF4-FFF2-40B4-BE49-F238E27FC236}">
                <a16:creationId xmlns:a16="http://schemas.microsoft.com/office/drawing/2014/main" id="{BD16585E-FC12-3640-9E39-7A66F984BE32}"/>
              </a:ext>
            </a:extLst>
          </p:cNvPr>
          <p:cNvSpPr/>
          <p:nvPr/>
        </p:nvSpPr>
        <p:spPr>
          <a:xfrm>
            <a:off x="587751" y="1742191"/>
            <a:ext cx="248791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000" b="1" dirty="0">
                <a:solidFill>
                  <a:srgbClr val="2F353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Product Offerings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8A774A-A7DE-D94A-B080-1EF119FF85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651A0E-DFF5-ED44-BAC6-D6C4DFE87545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DCDED407-43AD-4843-8F4B-A9F9787A2D48}"/>
              </a:ext>
            </a:extLst>
          </p:cNvPr>
          <p:cNvSpPr txBox="1">
            <a:spLocks/>
          </p:cNvSpPr>
          <p:nvPr/>
        </p:nvSpPr>
        <p:spPr>
          <a:xfrm>
            <a:off x="1181939" y="5556122"/>
            <a:ext cx="1479000" cy="5401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200"/>
              </a:lnSpc>
              <a:buNone/>
            </a:pPr>
            <a:r>
              <a:rPr lang="en-IN" sz="1600" b="1" dirty="0">
                <a:solidFill>
                  <a:srgbClr val="5BCB95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Salary </a:t>
            </a:r>
          </a:p>
          <a:p>
            <a:pPr marL="0" indent="0">
              <a:lnSpc>
                <a:spcPts val="1200"/>
              </a:lnSpc>
              <a:buNone/>
            </a:pPr>
            <a:r>
              <a:rPr lang="en-IN" sz="1600" b="1" dirty="0">
                <a:solidFill>
                  <a:srgbClr val="5BCB95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Account*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68B5E1F9-1880-FA42-BC66-8FA1641B33B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7268" y="5570652"/>
            <a:ext cx="473304" cy="405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0692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1">
            <a:extLst>
              <a:ext uri="{FF2B5EF4-FFF2-40B4-BE49-F238E27FC236}">
                <a16:creationId xmlns:a16="http://schemas.microsoft.com/office/drawing/2014/main" id="{9154F242-48FA-064D-A7A3-5A5549FC7768}"/>
              </a:ext>
            </a:extLst>
          </p:cNvPr>
          <p:cNvSpPr txBox="1">
            <a:spLocks/>
          </p:cNvSpPr>
          <p:nvPr/>
        </p:nvSpPr>
        <p:spPr>
          <a:xfrm>
            <a:off x="1520303" y="657823"/>
            <a:ext cx="9651124" cy="34410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i="0" kern="1200" baseline="0">
                <a:solidFill>
                  <a:srgbClr val="2F353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IN" dirty="0"/>
              <a:t>Partnerships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0FCA2735-EBA2-1C41-95CB-032B2FB1FBB3}"/>
              </a:ext>
            </a:extLst>
          </p:cNvPr>
          <p:cNvSpPr/>
          <p:nvPr/>
        </p:nvSpPr>
        <p:spPr>
          <a:xfrm>
            <a:off x="584791" y="647190"/>
            <a:ext cx="753140" cy="391632"/>
          </a:xfrm>
          <a:prstGeom prst="rect">
            <a:avLst/>
          </a:prstGeom>
          <a:solidFill>
            <a:srgbClr val="5BCB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371A9B0A-0F6A-5A45-A046-9B834170DBF8}"/>
              </a:ext>
            </a:extLst>
          </p:cNvPr>
          <p:cNvSpPr txBox="1">
            <a:spLocks/>
          </p:cNvSpPr>
          <p:nvPr/>
        </p:nvSpPr>
        <p:spPr>
          <a:xfrm>
            <a:off x="1520303" y="1260804"/>
            <a:ext cx="6610081" cy="73176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IN" sz="1400" dirty="0">
                <a:solidFill>
                  <a:srgbClr val="474F4B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Nearly </a:t>
            </a:r>
            <a:r>
              <a:rPr lang="en-IN" sz="1400" b="1" dirty="0">
                <a:solidFill>
                  <a:srgbClr val="5BCB95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50 active corporate partners</a:t>
            </a:r>
            <a:r>
              <a:rPr lang="en-IN" sz="1400" dirty="0">
                <a:solidFill>
                  <a:srgbClr val="474F4B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including all major gig players enabling outreach to </a:t>
            </a:r>
            <a:r>
              <a:rPr lang="en-IN" sz="1400" b="1" dirty="0">
                <a:solidFill>
                  <a:srgbClr val="5BCB95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more than 1.5 million</a:t>
            </a:r>
            <a:r>
              <a:rPr lang="en-IN" sz="1400" dirty="0">
                <a:solidFill>
                  <a:srgbClr val="5BCB95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IN" sz="1400" dirty="0">
                <a:solidFill>
                  <a:srgbClr val="474F4B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employees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18622459-53B9-E24C-A47F-F2189A6625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7931" y="2355855"/>
            <a:ext cx="8799627" cy="396368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F993CF6-40F2-884D-8FA9-E373ECF2E0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651A0E-DFF5-ED44-BAC6-D6C4DFE87545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6829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1">
            <a:extLst>
              <a:ext uri="{FF2B5EF4-FFF2-40B4-BE49-F238E27FC236}">
                <a16:creationId xmlns:a16="http://schemas.microsoft.com/office/drawing/2014/main" id="{9154F242-48FA-064D-A7A3-5A5549FC7768}"/>
              </a:ext>
            </a:extLst>
          </p:cNvPr>
          <p:cNvSpPr txBox="1">
            <a:spLocks/>
          </p:cNvSpPr>
          <p:nvPr/>
        </p:nvSpPr>
        <p:spPr>
          <a:xfrm>
            <a:off x="1520303" y="657823"/>
            <a:ext cx="9651124" cy="34410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i="0" kern="1200" baseline="0">
                <a:solidFill>
                  <a:srgbClr val="2F353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IN" dirty="0"/>
              <a:t>Unique About Us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0FCA2735-EBA2-1C41-95CB-032B2FB1FBB3}"/>
              </a:ext>
            </a:extLst>
          </p:cNvPr>
          <p:cNvSpPr/>
          <p:nvPr/>
        </p:nvSpPr>
        <p:spPr>
          <a:xfrm>
            <a:off x="584791" y="647190"/>
            <a:ext cx="753140" cy="391632"/>
          </a:xfrm>
          <a:prstGeom prst="rect">
            <a:avLst/>
          </a:prstGeom>
          <a:solidFill>
            <a:srgbClr val="5BCB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371A9B0A-0F6A-5A45-A046-9B834170DBF8}"/>
              </a:ext>
            </a:extLst>
          </p:cNvPr>
          <p:cNvSpPr txBox="1">
            <a:spLocks/>
          </p:cNvSpPr>
          <p:nvPr/>
        </p:nvSpPr>
        <p:spPr>
          <a:xfrm>
            <a:off x="1337931" y="2040248"/>
            <a:ext cx="3744432" cy="5880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IN" sz="1400" dirty="0">
                <a:solidFill>
                  <a:srgbClr val="474F4B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B2B partnership and digital first acquisition driving CPI to </a:t>
            </a:r>
            <a:r>
              <a:rPr lang="en-IN" sz="1400" b="1" dirty="0">
                <a:solidFill>
                  <a:srgbClr val="5BCB95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INR 19.8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913B681-1CD1-AC4A-B715-FF68EC6B9CD0}"/>
              </a:ext>
            </a:extLst>
          </p:cNvPr>
          <p:cNvSpPr txBox="1">
            <a:spLocks/>
          </p:cNvSpPr>
          <p:nvPr/>
        </p:nvSpPr>
        <p:spPr>
          <a:xfrm>
            <a:off x="1382131" y="1616718"/>
            <a:ext cx="1385453" cy="391631"/>
          </a:xfrm>
          <a:prstGeom prst="rect">
            <a:avLst/>
          </a:prstGeom>
          <a:solidFill>
            <a:srgbClr val="5BCB95"/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IN" sz="2000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Low CAC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860215C-9EE3-B34A-811F-432BFACC0309}"/>
              </a:ext>
            </a:extLst>
          </p:cNvPr>
          <p:cNvSpPr txBox="1">
            <a:spLocks/>
          </p:cNvSpPr>
          <p:nvPr/>
        </p:nvSpPr>
        <p:spPr>
          <a:xfrm>
            <a:off x="1382131" y="2799342"/>
            <a:ext cx="3104525" cy="391631"/>
          </a:xfrm>
          <a:prstGeom prst="rect">
            <a:avLst/>
          </a:prstGeom>
          <a:solidFill>
            <a:srgbClr val="5BCB95"/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IN" sz="2000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Customized Collections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8ACE0AC-3D8E-C246-97FC-84C55D51D4DA}"/>
              </a:ext>
            </a:extLst>
          </p:cNvPr>
          <p:cNvSpPr txBox="1">
            <a:spLocks/>
          </p:cNvSpPr>
          <p:nvPr/>
        </p:nvSpPr>
        <p:spPr>
          <a:xfrm>
            <a:off x="1382131" y="3234948"/>
            <a:ext cx="3531245" cy="114162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IN" sz="1400" dirty="0">
                <a:solidFill>
                  <a:srgbClr val="474F4B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- </a:t>
            </a:r>
            <a:r>
              <a:rPr lang="en-IN" sz="1400" b="1" dirty="0">
                <a:solidFill>
                  <a:srgbClr val="5BCB95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Deduction by employer </a:t>
            </a:r>
            <a:r>
              <a:rPr lang="en-IN" sz="1400" dirty="0">
                <a:solidFill>
                  <a:srgbClr val="474F4B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reduces the cost of the collection. 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IN" sz="1400" dirty="0">
                <a:solidFill>
                  <a:srgbClr val="474F4B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- Daily/Weekly/Monthly EMI plans based on </a:t>
            </a:r>
            <a:r>
              <a:rPr lang="en-IN" sz="1400" b="1" dirty="0">
                <a:solidFill>
                  <a:srgbClr val="5BCB95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income frequency</a:t>
            </a:r>
            <a:r>
              <a:rPr lang="en-IN" sz="1400" dirty="0">
                <a:solidFill>
                  <a:srgbClr val="474F4B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.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1978F02-4BEC-814A-9FFE-66B70FC916B8}"/>
              </a:ext>
            </a:extLst>
          </p:cNvPr>
          <p:cNvSpPr txBox="1">
            <a:spLocks/>
          </p:cNvSpPr>
          <p:nvPr/>
        </p:nvSpPr>
        <p:spPr>
          <a:xfrm>
            <a:off x="1382131" y="4713486"/>
            <a:ext cx="2665613" cy="391631"/>
          </a:xfrm>
          <a:prstGeom prst="rect">
            <a:avLst/>
          </a:prstGeom>
          <a:solidFill>
            <a:srgbClr val="5BCB95"/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IN" sz="2000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Profile Specific Risk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FEEB0D5-9400-B946-8A8D-27EAF5364120}"/>
              </a:ext>
            </a:extLst>
          </p:cNvPr>
          <p:cNvSpPr txBox="1">
            <a:spLocks/>
          </p:cNvSpPr>
          <p:nvPr/>
        </p:nvSpPr>
        <p:spPr>
          <a:xfrm>
            <a:off x="1382131" y="5149092"/>
            <a:ext cx="3744432" cy="8486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IN" sz="1400" dirty="0">
                <a:solidFill>
                  <a:srgbClr val="474F4B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Risk assessment specific to the blue collared segment based on their </a:t>
            </a:r>
            <a:r>
              <a:rPr lang="en-IN" sz="1400" b="1" dirty="0">
                <a:solidFill>
                  <a:srgbClr val="5BCB95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employment and engagement data</a:t>
            </a:r>
            <a:r>
              <a:rPr lang="en-IN" sz="1400" dirty="0">
                <a:solidFill>
                  <a:srgbClr val="474F4B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.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F6AD5DC-4E6B-5C4E-AC8B-D40AD82565F4}"/>
              </a:ext>
            </a:extLst>
          </p:cNvPr>
          <p:cNvSpPr txBox="1">
            <a:spLocks/>
          </p:cNvSpPr>
          <p:nvPr/>
        </p:nvSpPr>
        <p:spPr>
          <a:xfrm>
            <a:off x="6096001" y="1575516"/>
            <a:ext cx="2654594" cy="409564"/>
          </a:xfrm>
          <a:prstGeom prst="rect">
            <a:avLst/>
          </a:prstGeom>
          <a:solidFill>
            <a:srgbClr val="5BCB95"/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IN" sz="2000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Sachetized financial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BF4B4EFD-4CE9-6F44-AB0A-8CD61B4B2723}"/>
              </a:ext>
            </a:extLst>
          </p:cNvPr>
          <p:cNvSpPr txBox="1">
            <a:spLocks/>
          </p:cNvSpPr>
          <p:nvPr/>
        </p:nvSpPr>
        <p:spPr>
          <a:xfrm>
            <a:off x="7786223" y="2676049"/>
            <a:ext cx="1479000" cy="3069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200"/>
              </a:lnSpc>
              <a:buNone/>
            </a:pPr>
            <a:r>
              <a:rPr lang="en-IN" sz="1600" b="1" dirty="0">
                <a:solidFill>
                  <a:srgbClr val="5BCB95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Loans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C275CEE0-953B-AD47-AA36-80003626F470}"/>
              </a:ext>
            </a:extLst>
          </p:cNvPr>
          <p:cNvSpPr txBox="1">
            <a:spLocks/>
          </p:cNvSpPr>
          <p:nvPr/>
        </p:nvSpPr>
        <p:spPr>
          <a:xfrm>
            <a:off x="7779619" y="5224272"/>
            <a:ext cx="1479000" cy="3069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200"/>
              </a:lnSpc>
              <a:buNone/>
            </a:pPr>
            <a:r>
              <a:rPr lang="en-IN" sz="1600" b="1" dirty="0">
                <a:solidFill>
                  <a:srgbClr val="5BCB95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Savings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ED90F3BE-2DBF-F94D-A713-02A388C4F936}"/>
              </a:ext>
            </a:extLst>
          </p:cNvPr>
          <p:cNvSpPr txBox="1">
            <a:spLocks/>
          </p:cNvSpPr>
          <p:nvPr/>
        </p:nvSpPr>
        <p:spPr>
          <a:xfrm>
            <a:off x="7779619" y="3977996"/>
            <a:ext cx="1479000" cy="3069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200"/>
              </a:lnSpc>
              <a:buNone/>
            </a:pPr>
            <a:r>
              <a:rPr lang="en-IN" sz="1600" b="1" dirty="0">
                <a:solidFill>
                  <a:srgbClr val="5BCB95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Insurance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2C5660C-77BE-954F-A814-D4D1D80EB7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651A0E-DFF5-ED44-BAC6-D6C4DFE87545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FD04BF45-26C6-184B-BC9D-2D0D71523A09}"/>
              </a:ext>
            </a:extLst>
          </p:cNvPr>
          <p:cNvSpPr txBox="1">
            <a:spLocks/>
          </p:cNvSpPr>
          <p:nvPr/>
        </p:nvSpPr>
        <p:spPr>
          <a:xfrm>
            <a:off x="7779619" y="4317541"/>
            <a:ext cx="3852400" cy="5777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IN" sz="1400" dirty="0">
                <a:solidFill>
                  <a:srgbClr val="474F4B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- Micro Insurance Plans based on job type and lifestyle</a:t>
            </a:r>
            <a:br>
              <a:rPr lang="en-IN" sz="1400" dirty="0">
                <a:solidFill>
                  <a:srgbClr val="474F4B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</a:br>
            <a:r>
              <a:rPr lang="en-IN" sz="1400" dirty="0">
                <a:solidFill>
                  <a:srgbClr val="474F4B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- Monthly premium to make it pocket friendly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81A89850-565D-044F-8CDD-6AE1418485E9}"/>
              </a:ext>
            </a:extLst>
          </p:cNvPr>
          <p:cNvSpPr txBox="1">
            <a:spLocks/>
          </p:cNvSpPr>
          <p:nvPr/>
        </p:nvSpPr>
        <p:spPr>
          <a:xfrm>
            <a:off x="7779619" y="5551284"/>
            <a:ext cx="3531245" cy="5777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IN" sz="1400" dirty="0">
                <a:solidFill>
                  <a:srgbClr val="474F4B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- Target based</a:t>
            </a:r>
            <a:br>
              <a:rPr lang="en-IN" sz="1400" dirty="0">
                <a:solidFill>
                  <a:srgbClr val="474F4B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</a:br>
            <a:r>
              <a:rPr lang="en-IN" sz="1400" dirty="0">
                <a:solidFill>
                  <a:srgbClr val="474F4B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- Liquid and easily accessible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0A095905-9FB2-144D-B6AF-6D652312F12B}"/>
              </a:ext>
            </a:extLst>
          </p:cNvPr>
          <p:cNvSpPr txBox="1">
            <a:spLocks/>
          </p:cNvSpPr>
          <p:nvPr/>
        </p:nvSpPr>
        <p:spPr>
          <a:xfrm>
            <a:off x="7779618" y="2898046"/>
            <a:ext cx="4054417" cy="8402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IN" sz="1400" dirty="0">
                <a:solidFill>
                  <a:srgbClr val="474F4B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- Free salary advances with tip based repayment</a:t>
            </a:r>
            <a:br>
              <a:rPr lang="en-IN" sz="1400" dirty="0">
                <a:solidFill>
                  <a:srgbClr val="474F4B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</a:br>
            <a:r>
              <a:rPr lang="en-IN" sz="1400" dirty="0">
                <a:solidFill>
                  <a:srgbClr val="474F4B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- Flexible repayment structure</a:t>
            </a:r>
            <a:br>
              <a:rPr lang="en-IN" sz="1400" dirty="0">
                <a:solidFill>
                  <a:srgbClr val="474F4B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</a:br>
            <a:r>
              <a:rPr lang="en-IN" sz="1400" dirty="0">
                <a:solidFill>
                  <a:srgbClr val="474F4B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- Quick and easy short-term loans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A79CC6-BFBB-F04F-BB89-40E9919DD7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3971" y="3022329"/>
            <a:ext cx="1287918" cy="5880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4F0A0AF-ADF7-8E4F-B94F-AF56727D2E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3979" y="2604001"/>
            <a:ext cx="1287918" cy="58809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FD6767B-F6BF-9645-B60C-CB222745BF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3691" y="5423449"/>
            <a:ext cx="1287918" cy="63758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8FEB8BA-0880-6C40-B7DD-0072FC31CE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73691" y="4131453"/>
            <a:ext cx="1491946" cy="637584"/>
          </a:xfrm>
          <a:prstGeom prst="rect">
            <a:avLst/>
          </a:prstGeom>
        </p:spPr>
      </p:pic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E05FC4F0-24CC-224D-BFFB-446B0535CDB0}"/>
              </a:ext>
            </a:extLst>
          </p:cNvPr>
          <p:cNvSpPr txBox="1">
            <a:spLocks/>
          </p:cNvSpPr>
          <p:nvPr/>
        </p:nvSpPr>
        <p:spPr>
          <a:xfrm>
            <a:off x="6096001" y="1926389"/>
            <a:ext cx="1385453" cy="409564"/>
          </a:xfrm>
          <a:prstGeom prst="rect">
            <a:avLst/>
          </a:prstGeom>
          <a:solidFill>
            <a:srgbClr val="5BCB95"/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IN" sz="2000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products</a:t>
            </a:r>
          </a:p>
        </p:txBody>
      </p:sp>
    </p:spTree>
    <p:extLst>
      <p:ext uri="{BB962C8B-B14F-4D97-AF65-F5344CB8AC3E}">
        <p14:creationId xmlns:p14="http://schemas.microsoft.com/office/powerpoint/2010/main" val="22309187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1">
            <a:extLst>
              <a:ext uri="{FF2B5EF4-FFF2-40B4-BE49-F238E27FC236}">
                <a16:creationId xmlns:a16="http://schemas.microsoft.com/office/drawing/2014/main" id="{9154F242-48FA-064D-A7A3-5A5549FC7768}"/>
              </a:ext>
            </a:extLst>
          </p:cNvPr>
          <p:cNvSpPr txBox="1">
            <a:spLocks/>
          </p:cNvSpPr>
          <p:nvPr/>
        </p:nvSpPr>
        <p:spPr>
          <a:xfrm>
            <a:off x="1534591" y="657823"/>
            <a:ext cx="9651124" cy="34410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i="0" kern="1200" baseline="0">
                <a:solidFill>
                  <a:srgbClr val="2F353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IN" dirty="0">
                <a:solidFill>
                  <a:srgbClr val="C00000"/>
                </a:solidFill>
              </a:rPr>
              <a:t>Credit Process built for the Blue-Collared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0FCA2735-EBA2-1C41-95CB-032B2FB1FBB3}"/>
              </a:ext>
            </a:extLst>
          </p:cNvPr>
          <p:cNvSpPr/>
          <p:nvPr/>
        </p:nvSpPr>
        <p:spPr>
          <a:xfrm>
            <a:off x="584791" y="647190"/>
            <a:ext cx="753140" cy="391632"/>
          </a:xfrm>
          <a:prstGeom prst="rect">
            <a:avLst/>
          </a:prstGeom>
          <a:solidFill>
            <a:srgbClr val="5BCB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2C5660C-77BE-954F-A814-D4D1D80EB7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651A0E-DFF5-ED44-BAC6-D6C4DFE87545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B63B30-2940-6246-9B0B-EAF69565DD7D}"/>
              </a:ext>
            </a:extLst>
          </p:cNvPr>
          <p:cNvSpPr txBox="1"/>
          <p:nvPr/>
        </p:nvSpPr>
        <p:spPr>
          <a:xfrm>
            <a:off x="5650786" y="2994917"/>
            <a:ext cx="65" cy="2769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IN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968D1B7-9337-5848-B005-171D01F461F2}"/>
              </a:ext>
            </a:extLst>
          </p:cNvPr>
          <p:cNvSpPr/>
          <p:nvPr/>
        </p:nvSpPr>
        <p:spPr>
          <a:xfrm>
            <a:off x="6412146" y="2167824"/>
            <a:ext cx="486167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Superhuman Adelle Email"/>
              </a:rPr>
              <a:t>The Avail Score is able to differentiate Good vs Bad customers (specific to the target segment of Avail better than the CIBIL score</a:t>
            </a:r>
          </a:p>
          <a:p>
            <a:pPr marL="285750" lvl="8" indent="-285750">
              <a:buFont typeface="Arial" panose="020B0604020202020204" pitchFamily="34" charset="0"/>
              <a:buChar char="•"/>
            </a:pPr>
            <a:r>
              <a:rPr lang="en-IN" dirty="0">
                <a:latin typeface="Superhuman Adelle Email"/>
              </a:rPr>
              <a:t>Avail Score was built using the customer's different characteristics relating to the repayment behaviour, focused on only Avail customers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latin typeface="Superhuman Adelle Email"/>
              </a:rPr>
              <a:t>While CIBIL score was built using entire population that CIBIL hold, which is loosing the differentiation behaviour in Avail's customer segment (Zig-Zag trend)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F45CC5E-6017-0D41-A2B6-997234C4D3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157" y="1828801"/>
            <a:ext cx="5467443" cy="3721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9165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FC065458-02D5-0840-9526-461A722720AA}"/>
              </a:ext>
            </a:extLst>
          </p:cNvPr>
          <p:cNvSpPr/>
          <p:nvPr/>
        </p:nvSpPr>
        <p:spPr>
          <a:xfrm>
            <a:off x="6096000" y="0"/>
            <a:ext cx="6096000" cy="6792686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09FA31-0FF5-A34D-964E-3F765FF466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011" y="2668136"/>
            <a:ext cx="1016000" cy="1016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AE680C2-FAEC-0641-8F96-34954B5F29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4548" y="2466759"/>
            <a:ext cx="1016000" cy="1016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B850764-9665-6942-AF90-198CE00CA7A2}"/>
              </a:ext>
            </a:extLst>
          </p:cNvPr>
          <p:cNvSpPr/>
          <p:nvPr/>
        </p:nvSpPr>
        <p:spPr>
          <a:xfrm>
            <a:off x="345091" y="3789812"/>
            <a:ext cx="211917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5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Ankush Aggarwal</a:t>
            </a:r>
          </a:p>
          <a:p>
            <a:r>
              <a:rPr lang="en-IN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Founder and CEO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B801D0C-76AF-C741-BCC9-BB48FFAA5478}"/>
              </a:ext>
            </a:extLst>
          </p:cNvPr>
          <p:cNvSpPr/>
          <p:nvPr/>
        </p:nvSpPr>
        <p:spPr>
          <a:xfrm>
            <a:off x="345091" y="4449486"/>
            <a:ext cx="3247180" cy="9571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891" indent="-342891">
              <a:lnSpc>
                <a:spcPct val="120000"/>
              </a:lnSpc>
            </a:pPr>
            <a:r>
              <a:rPr lang="en-I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Alumnus of the University of Illinois,</a:t>
            </a:r>
          </a:p>
          <a:p>
            <a:pPr marL="342891" indent="-342891">
              <a:lnSpc>
                <a:spcPct val="120000"/>
              </a:lnSpc>
            </a:pPr>
            <a:r>
              <a:rPr lang="en-I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Graduated with a Bachelor’s degree</a:t>
            </a:r>
          </a:p>
          <a:p>
            <a:pPr marL="342891" indent="-342891">
              <a:lnSpc>
                <a:spcPct val="120000"/>
              </a:lnSpc>
            </a:pPr>
            <a:r>
              <a:rPr lang="en-I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 Computer Science</a:t>
            </a:r>
          </a:p>
          <a:p>
            <a:pPr marL="342891" indent="-342891">
              <a:lnSpc>
                <a:spcPct val="120000"/>
              </a:lnSpc>
            </a:pPr>
            <a:r>
              <a:rPr lang="en-I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Launched Ola Auto in India.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4F61423-4C3B-1741-866F-320F7F00278E}"/>
              </a:ext>
            </a:extLst>
          </p:cNvPr>
          <p:cNvSpPr/>
          <p:nvPr/>
        </p:nvSpPr>
        <p:spPr>
          <a:xfrm>
            <a:off x="3212628" y="3789812"/>
            <a:ext cx="2255875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5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Tushar </a:t>
            </a:r>
            <a:r>
              <a:rPr lang="en-IN" sz="15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Mehndiratta</a:t>
            </a:r>
            <a:endParaRPr lang="en-IN" sz="1500" b="1" dirty="0">
              <a:solidFill>
                <a:schemeClr val="tx1">
                  <a:lumMod val="65000"/>
                  <a:lumOff val="35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IN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Co-Founder and CTO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66A6C9C-C3AF-EA4F-897A-7559B743D7E5}"/>
              </a:ext>
            </a:extLst>
          </p:cNvPr>
          <p:cNvSpPr/>
          <p:nvPr/>
        </p:nvSpPr>
        <p:spPr>
          <a:xfrm>
            <a:off x="3212628" y="4449484"/>
            <a:ext cx="2793322" cy="11787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891" indent="-342891">
              <a:lnSpc>
                <a:spcPct val="120000"/>
              </a:lnSpc>
            </a:pPr>
            <a:r>
              <a:rPr lang="en-I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Alumnus of IIT Roorkee, </a:t>
            </a:r>
          </a:p>
          <a:p>
            <a:pPr marL="342891" indent="-342891">
              <a:lnSpc>
                <a:spcPct val="120000"/>
              </a:lnSpc>
            </a:pPr>
            <a:r>
              <a:rPr lang="en-I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Graduated with a Bachelors and </a:t>
            </a:r>
          </a:p>
          <a:p>
            <a:pPr marL="342891" indent="-342891">
              <a:lnSpc>
                <a:spcPct val="120000"/>
              </a:lnSpc>
            </a:pPr>
            <a:r>
              <a:rPr lang="en-I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Master’s degree in Computer Science</a:t>
            </a:r>
          </a:p>
          <a:p>
            <a:pPr marL="342891" indent="-342891">
              <a:lnSpc>
                <a:spcPct val="120000"/>
              </a:lnSpc>
            </a:pPr>
            <a:r>
              <a:rPr lang="en-I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Worked with Adobe for two years, </a:t>
            </a:r>
          </a:p>
          <a:p>
            <a:pPr marL="342891" indent="-342891">
              <a:lnSpc>
                <a:spcPct val="120000"/>
              </a:lnSpc>
            </a:pPr>
            <a:r>
              <a:rPr lang="en-I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Filed three patents.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F67756C-AB59-5746-8115-01A7126E2140}"/>
              </a:ext>
            </a:extLst>
          </p:cNvPr>
          <p:cNvSpPr txBox="1">
            <a:spLocks/>
          </p:cNvSpPr>
          <p:nvPr/>
        </p:nvSpPr>
        <p:spPr>
          <a:xfrm>
            <a:off x="747427" y="950431"/>
            <a:ext cx="4005457" cy="34410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i="0" kern="1200" baseline="0">
                <a:solidFill>
                  <a:srgbClr val="2F353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pPr algn="ctr"/>
            <a:r>
              <a:rPr lang="en-IN" dirty="0"/>
              <a:t>Founding Members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A6DDCFE-1550-964C-B8B3-0213308EEE96}"/>
              </a:ext>
            </a:extLst>
          </p:cNvPr>
          <p:cNvSpPr/>
          <p:nvPr/>
        </p:nvSpPr>
        <p:spPr>
          <a:xfrm>
            <a:off x="6335135" y="2664394"/>
            <a:ext cx="2658592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5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TVG Krishnamurthy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9B7D430-0E39-7F41-B418-0FC70FD926BC}"/>
              </a:ext>
            </a:extLst>
          </p:cNvPr>
          <p:cNvSpPr/>
          <p:nvPr/>
        </p:nvSpPr>
        <p:spPr>
          <a:xfrm>
            <a:off x="6335135" y="2973823"/>
            <a:ext cx="3327821" cy="1178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891" indent="-342891">
              <a:lnSpc>
                <a:spcPct val="120000"/>
              </a:lnSpc>
            </a:pPr>
            <a:r>
              <a:rPr lang="en-I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40+ years of global experience</a:t>
            </a:r>
          </a:p>
          <a:p>
            <a:pPr marL="342891" indent="-342891">
              <a:lnSpc>
                <a:spcPct val="120000"/>
              </a:lnSpc>
            </a:pPr>
            <a:r>
              <a:rPr lang="en-I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Worked in </a:t>
            </a:r>
            <a:r>
              <a:rPr lang="en-IN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Grindwell</a:t>
            </a:r>
            <a:r>
              <a:rPr lang="en-I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Norton, Kalbe Pharma, </a:t>
            </a:r>
          </a:p>
          <a:p>
            <a:pPr marL="342891" indent="-342891">
              <a:lnSpc>
                <a:spcPct val="120000"/>
              </a:lnSpc>
            </a:pPr>
            <a:r>
              <a:rPr lang="en-I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Cadbury</a:t>
            </a:r>
          </a:p>
          <a:p>
            <a:pPr marL="342891" indent="-342891">
              <a:lnSpc>
                <a:spcPct val="120000"/>
              </a:lnSpc>
            </a:pPr>
            <a:r>
              <a:rPr lang="en-I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Mentor &amp; Advisor to Ola, </a:t>
            </a:r>
            <a:r>
              <a:rPr lang="en-IN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CoCubes</a:t>
            </a:r>
            <a:r>
              <a:rPr lang="en-I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Belong</a:t>
            </a:r>
          </a:p>
          <a:p>
            <a:pPr marL="342891" indent="-342891">
              <a:lnSpc>
                <a:spcPct val="120000"/>
              </a:lnSpc>
            </a:pPr>
            <a:r>
              <a:rPr lang="en-I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Alumnus: IIT Madras, IIM Ahmedabad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445562E-C0F6-DE49-A686-43CBD6FD75D9}"/>
              </a:ext>
            </a:extLst>
          </p:cNvPr>
          <p:cNvSpPr/>
          <p:nvPr/>
        </p:nvSpPr>
        <p:spPr>
          <a:xfrm>
            <a:off x="9541036" y="2664394"/>
            <a:ext cx="211917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5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Hindol</a:t>
            </a:r>
            <a:r>
              <a:rPr lang="en-IN" sz="15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IN" sz="15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Basu</a:t>
            </a:r>
            <a:endParaRPr lang="en-IN" sz="1500" b="1" dirty="0">
              <a:solidFill>
                <a:schemeClr val="tx1">
                  <a:lumMod val="65000"/>
                  <a:lumOff val="35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endParaRPr lang="en-IN" sz="1500" b="1" dirty="0">
              <a:solidFill>
                <a:schemeClr val="tx1">
                  <a:lumMod val="65000"/>
                  <a:lumOff val="35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7A2536B-5561-6A48-A6CA-746B9BA7B5E0}"/>
              </a:ext>
            </a:extLst>
          </p:cNvPr>
          <p:cNvSpPr/>
          <p:nvPr/>
        </p:nvSpPr>
        <p:spPr>
          <a:xfrm>
            <a:off x="9541037" y="2974067"/>
            <a:ext cx="2858228" cy="9571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891" indent="-342891">
              <a:lnSpc>
                <a:spcPct val="120000"/>
              </a:lnSpc>
            </a:pPr>
            <a:r>
              <a:rPr lang="en-I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15+ years of experience</a:t>
            </a:r>
          </a:p>
          <a:p>
            <a:pPr marL="342891" indent="-342891">
              <a:lnSpc>
                <a:spcPct val="120000"/>
              </a:lnSpc>
            </a:pPr>
            <a:r>
              <a:rPr lang="en-I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Worked in Citi, FICO, TransUnion</a:t>
            </a:r>
          </a:p>
          <a:p>
            <a:pPr marL="342891" indent="-342891">
              <a:lnSpc>
                <a:spcPct val="120000"/>
              </a:lnSpc>
            </a:pPr>
            <a:r>
              <a:rPr lang="en-I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Alumnus: IIT Kharagpur, </a:t>
            </a:r>
          </a:p>
          <a:p>
            <a:pPr marL="342891" indent="-342891">
              <a:lnSpc>
                <a:spcPct val="120000"/>
              </a:lnSpc>
            </a:pPr>
            <a:r>
              <a:rPr lang="en-I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IIM Bangalore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77A4B97-F51D-654D-8B6B-E45220AB61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3046" y="1563311"/>
            <a:ext cx="994411" cy="99441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3E46CDB-30E2-664B-B842-C8E08A2D4C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62956" y="1563311"/>
            <a:ext cx="994411" cy="994411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8953FE90-EAE6-1C4C-8597-A2F6505869E4}"/>
              </a:ext>
            </a:extLst>
          </p:cNvPr>
          <p:cNvSpPr txBox="1">
            <a:spLocks/>
          </p:cNvSpPr>
          <p:nvPr/>
        </p:nvSpPr>
        <p:spPr>
          <a:xfrm>
            <a:off x="6964694" y="950431"/>
            <a:ext cx="4005457" cy="34410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i="0" kern="1200" baseline="0">
                <a:solidFill>
                  <a:srgbClr val="2F353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pPr algn="ctr"/>
            <a:r>
              <a:rPr lang="en-IN" dirty="0"/>
              <a:t>Advisors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FA4F77B-EDCF-BD4B-8D9F-04FAA15A14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651A0E-DFF5-ED44-BAC6-D6C4DFE87545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A2BD4BEC-0041-3649-92AE-DE7979FE1725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49734" y="4285083"/>
            <a:ext cx="946949" cy="1072610"/>
          </a:xfrm>
          <a:prstGeom prst="rect">
            <a:avLst/>
          </a:prstGeom>
        </p:spPr>
      </p:pic>
      <p:sp>
        <p:nvSpPr>
          <p:cNvPr id="22" name="Rectangle 20">
            <a:extLst>
              <a:ext uri="{FF2B5EF4-FFF2-40B4-BE49-F238E27FC236}">
                <a16:creationId xmlns:a16="http://schemas.microsoft.com/office/drawing/2014/main" id="{91646D37-41BC-6044-A7AA-77D125C3486F}"/>
              </a:ext>
            </a:extLst>
          </p:cNvPr>
          <p:cNvSpPr txBox="1"/>
          <p:nvPr/>
        </p:nvSpPr>
        <p:spPr>
          <a:xfrm>
            <a:off x="9544118" y="5433758"/>
            <a:ext cx="2560796" cy="3231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sz="1600" b="1">
                <a:solidFill>
                  <a:srgbClr val="595959"/>
                </a:solidFill>
                <a:latin typeface="Raleway"/>
                <a:ea typeface="Raleway"/>
                <a:cs typeface="Raleway"/>
                <a:sym typeface="Raleway"/>
              </a:defRPr>
            </a:pPr>
            <a:r>
              <a:rPr lang="en-US" sz="15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Prof. Marti Subrahmanyam</a:t>
            </a:r>
            <a:endParaRPr sz="1500" b="1" dirty="0">
              <a:solidFill>
                <a:schemeClr val="tx1">
                  <a:lumMod val="65000"/>
                  <a:lumOff val="35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DD5CF09-782F-7045-A6AB-234B2A112845}"/>
              </a:ext>
            </a:extLst>
          </p:cNvPr>
          <p:cNvSpPr/>
          <p:nvPr/>
        </p:nvSpPr>
        <p:spPr>
          <a:xfrm>
            <a:off x="9544118" y="5741535"/>
            <a:ext cx="2744458" cy="7354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891" indent="-342891">
              <a:lnSpc>
                <a:spcPct val="120000"/>
              </a:lnSpc>
            </a:pPr>
            <a:r>
              <a:rPr lang="en-I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40+ years of global experience</a:t>
            </a:r>
          </a:p>
          <a:p>
            <a:pPr marL="342891" indent="-342891">
              <a:lnSpc>
                <a:spcPct val="120000"/>
              </a:lnSpc>
            </a:pPr>
            <a:r>
              <a:rPr lang="en-I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On boards of ICICI, Nomura, Infosys</a:t>
            </a:r>
          </a:p>
          <a:p>
            <a:pPr marL="342891" indent="-342891">
              <a:lnSpc>
                <a:spcPct val="120000"/>
              </a:lnSpc>
            </a:pPr>
            <a:r>
              <a:rPr lang="en-I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Alumnus: Sloan MIT, IIM, IIT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1D663B2F-90A7-DF44-A4D9-697ECFC78ED0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" r="10965"/>
          <a:stretch/>
        </p:blipFill>
        <p:spPr>
          <a:xfrm>
            <a:off x="6453046" y="4285083"/>
            <a:ext cx="936000" cy="1051274"/>
          </a:xfrm>
          <a:prstGeom prst="rect">
            <a:avLst/>
          </a:prstGeom>
        </p:spPr>
      </p:pic>
      <p:sp>
        <p:nvSpPr>
          <p:cNvPr id="25" name="Rectangle 20">
            <a:extLst>
              <a:ext uri="{FF2B5EF4-FFF2-40B4-BE49-F238E27FC236}">
                <a16:creationId xmlns:a16="http://schemas.microsoft.com/office/drawing/2014/main" id="{080F68CF-7F0D-9542-AA0E-D9378E22EFB9}"/>
              </a:ext>
            </a:extLst>
          </p:cNvPr>
          <p:cNvSpPr txBox="1"/>
          <p:nvPr/>
        </p:nvSpPr>
        <p:spPr>
          <a:xfrm>
            <a:off x="6335135" y="5433758"/>
            <a:ext cx="1294601" cy="3231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 algn="ctr">
              <a:defRPr sz="1600" b="1">
                <a:solidFill>
                  <a:srgbClr val="595959"/>
                </a:solidFill>
                <a:latin typeface="Raleway"/>
                <a:ea typeface="Raleway"/>
                <a:cs typeface="Raleway"/>
                <a:sym typeface="Raleway"/>
              </a:defRPr>
            </a:pPr>
            <a:r>
              <a:rPr lang="en-US" sz="15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Hemant Kaul</a:t>
            </a:r>
            <a:endParaRPr sz="1500" b="1" dirty="0">
              <a:solidFill>
                <a:schemeClr val="tx1">
                  <a:lumMod val="65000"/>
                  <a:lumOff val="35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6A96D9E-FE0F-6A47-8D0D-E8CBCB072A61}"/>
              </a:ext>
            </a:extLst>
          </p:cNvPr>
          <p:cNvSpPr/>
          <p:nvPr/>
        </p:nvSpPr>
        <p:spPr>
          <a:xfrm>
            <a:off x="6335134" y="5738200"/>
            <a:ext cx="3001719" cy="7354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891" indent="-342891">
              <a:lnSpc>
                <a:spcPct val="120000"/>
              </a:lnSpc>
            </a:pPr>
            <a:r>
              <a:rPr lang="en-I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30+ years of experience</a:t>
            </a:r>
          </a:p>
          <a:p>
            <a:pPr marL="342891" indent="-342891">
              <a:lnSpc>
                <a:spcPct val="120000"/>
              </a:lnSpc>
            </a:pPr>
            <a:r>
              <a:rPr lang="en-I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Ex- CEO Bajaj Allianz General Insurance, </a:t>
            </a:r>
          </a:p>
          <a:p>
            <a:pPr marL="342891" indent="-342891">
              <a:lnSpc>
                <a:spcPct val="120000"/>
              </a:lnSpc>
            </a:pPr>
            <a:r>
              <a:rPr lang="en-I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Executive Director, Axis Bank</a:t>
            </a:r>
          </a:p>
        </p:txBody>
      </p:sp>
    </p:spTree>
    <p:extLst>
      <p:ext uri="{BB962C8B-B14F-4D97-AF65-F5344CB8AC3E}">
        <p14:creationId xmlns:p14="http://schemas.microsoft.com/office/powerpoint/2010/main" val="20817550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E2D2F4-165C-9D4B-B71D-0E0A5FA62D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E4620F5-87F1-7E44-929D-4B02A36D923F}"/>
              </a:ext>
            </a:extLst>
          </p:cNvPr>
          <p:cNvSpPr/>
          <p:nvPr/>
        </p:nvSpPr>
        <p:spPr>
          <a:xfrm>
            <a:off x="584791" y="647190"/>
            <a:ext cx="753140" cy="391632"/>
          </a:xfrm>
          <a:prstGeom prst="rect">
            <a:avLst/>
          </a:prstGeom>
          <a:solidFill>
            <a:srgbClr val="5BCB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9A360D8-931E-4F49-B776-79366E85C7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791" y="1243039"/>
            <a:ext cx="11501438" cy="5484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7990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29786</TotalTime>
  <Words>510</Words>
  <Application>Microsoft Office PowerPoint</Application>
  <PresentationFormat>Widescreen</PresentationFormat>
  <Paragraphs>107</Paragraphs>
  <Slides>11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Arial</vt:lpstr>
      <vt:lpstr>Calibri</vt:lpstr>
      <vt:lpstr>Calibri Light</vt:lpstr>
      <vt:lpstr>Helvetica Neue</vt:lpstr>
      <vt:lpstr>Raleway</vt:lpstr>
      <vt:lpstr>Superhuman Adelle Email</vt:lpstr>
      <vt:lpstr>Office Theme</vt:lpstr>
      <vt:lpstr>PowerPoint Presentation</vt:lpstr>
      <vt:lpstr>Our Vision</vt:lpstr>
      <vt:lpstr>Target Segment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Team</vt:lpstr>
      <vt:lpstr>Existing Investors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KRITGYA BAWAL</dc:creator>
  <cp:lastModifiedBy>KAMAL MADAAN</cp:lastModifiedBy>
  <cp:revision>405</cp:revision>
  <cp:lastPrinted>2019-10-08T16:10:07Z</cp:lastPrinted>
  <dcterms:created xsi:type="dcterms:W3CDTF">2018-10-16T12:26:45Z</dcterms:created>
  <dcterms:modified xsi:type="dcterms:W3CDTF">2020-02-24T12:43:20Z</dcterms:modified>
</cp:coreProperties>
</file>